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410" r:id="rId2"/>
    <p:sldId id="383" r:id="rId3"/>
    <p:sldId id="341" r:id="rId4"/>
    <p:sldId id="342" r:id="rId5"/>
    <p:sldId id="344" r:id="rId6"/>
    <p:sldId id="343" r:id="rId7"/>
    <p:sldId id="345" r:id="rId8"/>
    <p:sldId id="346" r:id="rId9"/>
    <p:sldId id="347" r:id="rId10"/>
    <p:sldId id="348" r:id="rId11"/>
    <p:sldId id="395" r:id="rId12"/>
  </p:sldIdLst>
  <p:sldSz cx="9144000" cy="5143500" type="screen16x9"/>
  <p:notesSz cx="6858000" cy="9144000"/>
  <p:embeddedFontLst>
    <p:embeddedFont>
      <p:font typeface="Lato Hairline" panose="020B0604020202020204" charset="0"/>
      <p:regular r:id="rId14"/>
      <p:bold r:id="rId15"/>
      <p:italic r:id="rId16"/>
      <p:boldItalic r:id="rId17"/>
    </p:embeddedFont>
    <p:embeddedFont>
      <p:font typeface="Lato Light" panose="020F0502020204030203" pitchFamily="34" charset="0"/>
      <p:regular r:id="rId18"/>
      <p:bold r:id="rId19"/>
      <p:italic r:id="rId20"/>
      <p:boldItalic r:id="rId21"/>
    </p:embeddedFont>
    <p:embeddedFont>
      <p:font typeface="NewCentury-Narrow" panose="020B0500000000000000" pitchFamily="34" charset="0"/>
      <p:regular r:id="rId22"/>
    </p:embeddedFont>
    <p:embeddedFont>
      <p:font typeface="ZapfChancery-Medium" panose="00000400000000000000" pitchFamily="2" charset="0"/>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6D60FF-B264-45A6-81CE-32830A215C73}">
  <a:tblStyle styleId="{9E6D60FF-B264-45A6-81CE-32830A215C7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51644F-3A9B-44F7-9F26-7ABD6DEC488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3" autoAdjust="0"/>
    <p:restoredTop sz="94660"/>
  </p:normalViewPr>
  <p:slideViewPr>
    <p:cSldViewPr snapToGrid="0">
      <p:cViewPr varScale="1">
        <p:scale>
          <a:sx n="75" d="100"/>
          <a:sy n="75" d="100"/>
        </p:scale>
        <p:origin x="92" y="4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6651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7086107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marL="914400" lvl="1"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marL="1371600" lvl="2"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marL="1828800" lvl="3"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marL="2286000" lvl="4"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marL="2743200" lvl="5"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marL="3200400" lvl="6"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marL="3657600" lvl="7"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marL="4114800" lvl="8"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61" r:id="rId4"/>
    <p:sldLayoutId id="214748366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microsoft.com/office/2017/06/relationships/model3d" Target="../media/model3d2.glb"/><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17.jpg"/><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17/06/relationships/model3d" Target="../media/model3d6.glb"/><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17/06/relationships/model3d" Target="../media/model3d4.glb"/><Relationship Id="rId5" Type="http://schemas.openxmlformats.org/officeDocument/2006/relationships/image" Target="../media/image9.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21000"/>
          </a:schemeClr>
        </a:solidFill>
        <a:effectLst/>
      </p:bgPr>
    </p:bg>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444842" y="722870"/>
            <a:ext cx="9588843" cy="3521676"/>
          </a:xfrm>
          <a:prstGeom prst="roundRect">
            <a:avLst/>
          </a:prstGeom>
          <a:solidFill>
            <a:schemeClr val="accent6">
              <a:lumMod val="20000"/>
              <a:lumOff val="80000"/>
              <a:alpha val="76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Google Shape;140;p28"/>
          <p:cNvSpPr txBox="1">
            <a:spLocks/>
          </p:cNvSpPr>
          <p:nvPr/>
        </p:nvSpPr>
        <p:spPr>
          <a:xfrm>
            <a:off x="2724664" y="2252020"/>
            <a:ext cx="4967417" cy="817916"/>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7358448" cy="1743431"/>
          </a:xfrm>
          <a:prstGeom prst="roundRect">
            <a:avLst/>
          </a:prstGeom>
          <a:solidFill>
            <a:schemeClr val="accent3">
              <a:lumMod val="20000"/>
              <a:lumOff val="8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342901" y="269112"/>
            <a:ext cx="6663381" cy="1386169"/>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9618" marR="612458" algn="ctr">
              <a:lnSpc>
                <a:spcPct val="115000"/>
              </a:lnSpc>
              <a:spcBef>
                <a:spcPts val="0"/>
              </a:spcBef>
            </a:pPr>
            <a:r>
              <a:rPr lang="en-US" sz="2100" b="1" spc="225">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3 </a:t>
            </a:r>
          </a:p>
          <a:p>
            <a:pPr marL="749618" marR="612458" algn="ctr">
              <a:lnSpc>
                <a:spcPct val="115000"/>
              </a:lnSpc>
              <a:spcBef>
                <a:spcPts val="0"/>
              </a:spcBef>
            </a:pPr>
            <a:r>
              <a:rPr lang="en-US" sz="21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p>
          <a:p>
            <a:pPr marL="749618" marR="612458" algn="ctr">
              <a:lnSpc>
                <a:spcPct val="115000"/>
              </a:lnSpc>
              <a:spcBef>
                <a:spcPts val="0"/>
              </a:spcBef>
            </a:pPr>
            <a:r>
              <a:rPr lang="en-US" sz="21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độc lập dân tộc và chủ nghĩa xã hội (tiếp)</a:t>
            </a:r>
            <a:endParaRPr lang="en-US" sz="21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1772351" y="2367446"/>
            <a:ext cx="6281166" cy="915927"/>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a:spcBef>
                <a:spcPts val="450"/>
              </a:spcBef>
            </a:pPr>
            <a:r>
              <a:rPr lang="en-US" sz="1200"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US" sz="1200">
                <a:latin typeface="ZapfChancery-Medium" panose="00000400000000000000" pitchFamily="2" charset="0"/>
                <a:ea typeface="ZapfChancery-Medium" panose="00000400000000000000" pitchFamily="2" charset="0"/>
                <a:cs typeface="ZapfChancery-Medium" panose="00000400000000000000" pitchFamily="2" charset="0"/>
              </a:rPr>
              <a:t>Nội dung chương 3 sẽ g</a:t>
            </a:r>
            <a:r>
              <a:rPr lang="vi-VN" sz="1200">
                <a:latin typeface="ZapfChancery-Medium" panose="00000400000000000000" pitchFamily="2" charset="0"/>
                <a:ea typeface="ZapfChancery-Medium" panose="00000400000000000000" pitchFamily="2" charset="0"/>
                <a:cs typeface="ZapfChancery-Medium" panose="00000400000000000000" pitchFamily="2" charset="0"/>
              </a:rPr>
              <a:t>iúp cho sinh viên nhận thức được bản chất khoa học, cách mạng và những sáng tạo trong tư tưởng Hồ Chí Minh về độc lập dân tộc và cách mạng giải phóng dân tộc; nắm được tính quy luật của cách mạng Việt Nam: độc lập dân tộc gắn liền với chủ nghĩa xã hội.</a:t>
            </a: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09330" y="1322291"/>
              <a:ext cx="1663987" cy="1735403"/>
            </p:xfrm>
            <a:graphic>
              <a:graphicData uri="http://schemas.microsoft.com/office/drawing/2017/model3d">
                <am3d:model3d r:embed="rId3">
                  <am3d:spPr>
                    <a:xfrm rot="1154257">
                      <a:off x="0" y="0"/>
                      <a:ext cx="1663987" cy="1735403"/>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0941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09330" y="1322291"/>
                <a:ext cx="1663987" cy="1735403"/>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3419732" y="3727699"/>
            <a:ext cx="5107871" cy="1178019"/>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95250"/>
            <a:r>
              <a:rPr lang="en-US" sz="1200" b="1" u="sng">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3.1. </a:t>
            </a:r>
            <a:r>
              <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độc lập dân tộc</a:t>
            </a:r>
          </a:p>
          <a:p>
            <a:pPr algn="just"/>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3.2. </a:t>
            </a:r>
            <a:r>
              <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chủ nghĩa xã hội và xây dựng chủ nghĩa xã hội ở việt nam</a:t>
            </a:r>
          </a:p>
          <a:p>
            <a:pPr algn="just"/>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3.3. </a:t>
            </a:r>
            <a:r>
              <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mối quan hệ giữa độc lập dân tộc và chủ nghĩa xã hội</a:t>
            </a:r>
          </a:p>
          <a:p>
            <a:pPr algn="just"/>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3.4. </a:t>
            </a:r>
            <a:r>
              <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độc lập dân tộc gắn liền với chủ nghĩa xã hội trong sự nghiệp cách mạng việt nam giai đoạn hiện nay</a:t>
            </a:r>
            <a:endPar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2609694" y="3410560"/>
              <a:ext cx="855359" cy="1653692"/>
            </p:xfrm>
            <a:graphic>
              <a:graphicData uri="http://schemas.microsoft.com/office/drawing/2017/model3d">
                <am3d:model3d r:embed="rId5">
                  <am3d:spPr>
                    <a:xfrm>
                      <a:off x="0" y="0"/>
                      <a:ext cx="855359" cy="1653692"/>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19889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2609694" y="3410560"/>
                <a:ext cx="855359" cy="1653692"/>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64D-24C0-4152-9E1F-70131D3A241C}"/>
              </a:ext>
            </a:extLst>
          </p:cNvPr>
          <p:cNvSpPr>
            <a:spLocks noGrp="1"/>
          </p:cNvSpPr>
          <p:nvPr>
            <p:ph type="ctrTitle"/>
          </p:nvPr>
        </p:nvSpPr>
        <p:spPr>
          <a:xfrm>
            <a:off x="1485901" y="212272"/>
            <a:ext cx="4618264" cy="642817"/>
          </a:xfrm>
        </p:spPr>
        <p:txBody>
          <a:bodyPr/>
          <a:lstStyle/>
          <a:p>
            <a:r>
              <a:rPr lang="en-US" sz="3600" dirty="0" err="1"/>
              <a:t>Tài</a:t>
            </a:r>
            <a:r>
              <a:rPr lang="en-US" sz="3600" dirty="0"/>
              <a:t> </a:t>
            </a:r>
            <a:r>
              <a:rPr lang="en-US" sz="3600" dirty="0" err="1"/>
              <a:t>liệu</a:t>
            </a:r>
            <a:r>
              <a:rPr lang="en-US" sz="3600" dirty="0"/>
              <a:t> </a:t>
            </a:r>
            <a:r>
              <a:rPr lang="en-US" sz="3600" dirty="0" err="1"/>
              <a:t>tham</a:t>
            </a:r>
            <a:r>
              <a:rPr lang="en-US" sz="3600" dirty="0"/>
              <a:t> </a:t>
            </a:r>
            <a:r>
              <a:rPr lang="en-US" sz="3600" dirty="0" err="1"/>
              <a:t>khảo</a:t>
            </a:r>
            <a:endParaRPr lang="en-US" sz="3600" dirty="0"/>
          </a:p>
        </p:txBody>
      </p:sp>
      <p:sp>
        <p:nvSpPr>
          <p:cNvPr id="5" name="TextBox 4">
            <a:extLst>
              <a:ext uri="{FF2B5EF4-FFF2-40B4-BE49-F238E27FC236}">
                <a16:creationId xmlns:a16="http://schemas.microsoft.com/office/drawing/2014/main" id="{AB57295E-C77A-471E-A564-CDA3A2F899D4}"/>
              </a:ext>
            </a:extLst>
          </p:cNvPr>
          <p:cNvSpPr txBox="1"/>
          <p:nvPr/>
        </p:nvSpPr>
        <p:spPr>
          <a:xfrm>
            <a:off x="468085" y="1151489"/>
            <a:ext cx="6096000" cy="3838743"/>
          </a:xfrm>
          <a:prstGeom prst="rect">
            <a:avLst/>
          </a:prstGeom>
          <a:noFill/>
        </p:spPr>
        <p:txBody>
          <a:bodyPr wrap="square">
            <a:spAutoFit/>
          </a:bodyPr>
          <a:lstStyle/>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1. Đảng Cộng sản việt Nam: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2011.</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2. Đảng Cộng sản Việt Nam - Ban Chấp hành Trung ương - Ban chỉ đạo tổng kết: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Báo cáo tổng kết một số vấn đề lý luận - thực tiễn qua 30 năm đổi mới</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2015.</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3. Đảng Cộng sản Việt Nam: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XII</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2016.</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4. Hồ Chí Minh: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các tập 1,2,4,15, Nxb. Chính trị quốc gia, Hà Nội, 2011</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5. V.I.Lênin;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t.42, Nxb. Tiến bộ, Mátxcơva, 1979 - 1981.</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6. C.Mác và Ph.Ăngghen: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t.29, Nxb. Chính trị quốc gia, Hà Nội 2004.</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7. Jean Lacouture: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Ed. Seuil, Paris, 1967</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8. Pierre Brocheux: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Presses des Sciences Politiques, Paris, 2000</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3" name="Picture 2">
            <a:extLst>
              <a:ext uri="{FF2B5EF4-FFF2-40B4-BE49-F238E27FC236}">
                <a16:creationId xmlns:a16="http://schemas.microsoft.com/office/drawing/2014/main" id="{17B2E5C8-851D-E477-470C-4914A1F14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6"/>
            <a:ext cx="1252423" cy="1287334"/>
          </a:xfrm>
          <a:prstGeom prst="rect">
            <a:avLst/>
          </a:prstGeom>
        </p:spPr>
      </p:pic>
    </p:spTree>
    <p:extLst>
      <p:ext uri="{BB962C8B-B14F-4D97-AF65-F5344CB8AC3E}">
        <p14:creationId xmlns:p14="http://schemas.microsoft.com/office/powerpoint/2010/main" val="258587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3323743" y="1068161"/>
            <a:ext cx="2496515" cy="715581"/>
          </a:xfrm>
          <a:prstGeom prst="rect">
            <a:avLst/>
          </a:prstGeom>
          <a:noFill/>
        </p:spPr>
        <p:txBody>
          <a:bodyPr wrap="square">
            <a:spAutoFit/>
          </a:bodyPr>
          <a:lstStyle/>
          <a:p>
            <a:r>
              <a:rPr lang="en-US" sz="405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4502553" y="234340"/>
              <a:ext cx="4571999" cy="1667642"/>
            </p:xfrm>
            <a:graphic>
              <a:graphicData uri="http://schemas.microsoft.com/office/drawing/2017/model3d">
                <am3d:model3d r:embed="rId3">
                  <am3d:spPr>
                    <a:xfrm>
                      <a:off x="0" y="0"/>
                      <a:ext cx="4571999" cy="166764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50746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4502553" y="234340"/>
                <a:ext cx="4571999" cy="16676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8616277" y="4405905"/>
              <a:ext cx="560924" cy="859135"/>
            </p:xfrm>
            <a:graphic>
              <a:graphicData uri="http://schemas.microsoft.com/office/drawing/2017/model3d">
                <am3d:model3d r:embed="rId5">
                  <am3d:spPr>
                    <a:xfrm>
                      <a:off x="0" y="0"/>
                      <a:ext cx="560924" cy="859135"/>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030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8616277" y="4405905"/>
                <a:ext cx="560924" cy="8591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7161836" y="4262378"/>
              <a:ext cx="1989321" cy="1043627"/>
            </p:xfrm>
            <a:graphic>
              <a:graphicData uri="http://schemas.microsoft.com/office/drawing/2017/model3d">
                <am3d:model3d r:embed="rId7">
                  <am3d:spPr>
                    <a:xfrm>
                      <a:off x="0" y="0"/>
                      <a:ext cx="1989321" cy="104362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155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7161836" y="4262378"/>
                <a:ext cx="1989321" cy="104362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2000"/>
          </a:schemeClr>
        </a:solidFill>
        <a:effectLst/>
      </p:bgPr>
    </p:bg>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1" y="264921"/>
            <a:ext cx="9143999" cy="3886510"/>
          </a:xfrm>
          <a:prstGeom prst="roundRect">
            <a:avLst/>
          </a:prstGeom>
          <a:solidFill>
            <a:schemeClr val="accent6">
              <a:lumMod val="20000"/>
              <a:lumOff val="80000"/>
              <a:alpha val="47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6723229" y="3424282"/>
              <a:ext cx="2224217" cy="1454297"/>
            </p:xfrm>
            <a:graphic>
              <a:graphicData uri="http://schemas.microsoft.com/office/drawing/2017/model3d">
                <am3d:model3d r:embed="rId4">
                  <am3d:spPr>
                    <a:xfrm>
                      <a:off x="0" y="0"/>
                      <a:ext cx="2224217" cy="1454297"/>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3194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6723229" y="3424282"/>
                <a:ext cx="2224217" cy="14542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258036" y="3278749"/>
              <a:ext cx="2356874" cy="1514113"/>
            </p:xfrm>
            <a:graphic>
              <a:graphicData uri="http://schemas.microsoft.com/office/drawing/2017/model3d">
                <am3d:model3d r:embed="rId6">
                  <am3d:spPr>
                    <a:xfrm>
                      <a:off x="0" y="0"/>
                      <a:ext cx="2356874" cy="151411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2801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258036" y="3278749"/>
                <a:ext cx="2356874" cy="1514113"/>
              </a:xfrm>
              <a:prstGeom prst="rect">
                <a:avLst/>
              </a:prstGeom>
              <a:ln>
                <a:noFill/>
              </a:ln>
              <a:effectLst>
                <a:outerShdw blurRad="190500" dist="228600" dir="2700000" algn="ctr">
                  <a:srgbClr val="000000">
                    <a:alpha val="30000"/>
                  </a:srgbClr>
                </a:outerShdw>
              </a:effectLst>
            </p:spPr>
          </p:pic>
        </mc:Fallback>
      </mc:AlternateContent>
      <p:sp>
        <p:nvSpPr>
          <p:cNvPr id="12" name="Google Shape;81;p16">
            <a:extLst>
              <a:ext uri="{FF2B5EF4-FFF2-40B4-BE49-F238E27FC236}">
                <a16:creationId xmlns:a16="http://schemas.microsoft.com/office/drawing/2014/main" id="{ADC78737-6144-C76F-1C27-B66743F63756}"/>
              </a:ext>
            </a:extLst>
          </p:cNvPr>
          <p:cNvSpPr txBox="1">
            <a:spLocks noGrp="1"/>
          </p:cNvSpPr>
          <p:nvPr>
            <p:ph type="ctrTitle"/>
          </p:nvPr>
        </p:nvSpPr>
        <p:spPr>
          <a:xfrm>
            <a:off x="2698447" y="1128874"/>
            <a:ext cx="4751614" cy="1653977"/>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sz="20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 Vận dụng tư tưởng Hồ Chí Minh về độc lập dân tộc gắn liền với chủ nghĩa xã hội trong sự nghiệp cách mạng Việt Nam hiện nay</a:t>
            </a:r>
            <a:endParaRPr sz="20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ABCA-34E7-4D41-A22E-D195CB8DE88E}"/>
              </a:ext>
            </a:extLst>
          </p:cNvPr>
          <p:cNvSpPr>
            <a:spLocks noGrp="1"/>
          </p:cNvSpPr>
          <p:nvPr>
            <p:ph type="ctrTitle"/>
          </p:nvPr>
        </p:nvSpPr>
        <p:spPr>
          <a:xfrm>
            <a:off x="1004206" y="167082"/>
            <a:ext cx="4801321" cy="845290"/>
          </a:xfrm>
        </p:spPr>
        <p:txBody>
          <a:bodyPr anchor="ctr"/>
          <a:lstStyle/>
          <a:p>
            <a:pPr algn="just"/>
            <a:r>
              <a:rPr lang="en-US" sz="20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3.4.1. </a:t>
            </a:r>
            <a:r>
              <a:rPr lang="vi-VN" sz="2000" b="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Kiên định mục tiêu và con đường cách mạng mà Hồ Chí Minh đã xác định</a:t>
            </a:r>
            <a:endParaRPr lang="en-US" sz="20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Subtitle 2">
            <a:extLst>
              <a:ext uri="{FF2B5EF4-FFF2-40B4-BE49-F238E27FC236}">
                <a16:creationId xmlns:a16="http://schemas.microsoft.com/office/drawing/2014/main" id="{1928B474-F94E-48C1-8B33-A1A5EEEA8A5A}"/>
              </a:ext>
            </a:extLst>
          </p:cNvPr>
          <p:cNvSpPr>
            <a:spLocks noGrp="1"/>
          </p:cNvSpPr>
          <p:nvPr>
            <p:ph type="subTitle" idx="1"/>
          </p:nvPr>
        </p:nvSpPr>
        <p:spPr>
          <a:xfrm>
            <a:off x="644869" y="1488770"/>
            <a:ext cx="5561198" cy="1352401"/>
          </a:xfrm>
        </p:spPr>
        <p:txBody>
          <a:bodyPr/>
          <a:lstStyle/>
          <a:p>
            <a:pPr marL="114300" indent="0" algn="just"/>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Tiến tới chủ nghĩa xã hội và chủ nghĩa cộng sản là quá trình hợp quy luật, phù hợp với khát vọng của nhân dân Việt Nam, là sự lựa chọn đúng đắn của Hồ Chí Minh và sự khẳng định của Đảng Cộng sản Việt </a:t>
            </a:r>
            <a:r>
              <a:rPr lang="vi-VN"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Nam</a:t>
            </a:r>
            <a:r>
              <a:rPr lang="en-US"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Subtitle 2">
            <a:extLst>
              <a:ext uri="{FF2B5EF4-FFF2-40B4-BE49-F238E27FC236}">
                <a16:creationId xmlns:a16="http://schemas.microsoft.com/office/drawing/2014/main" id="{68C51C74-D4AA-E172-16C3-71E878101860}"/>
              </a:ext>
            </a:extLst>
          </p:cNvPr>
          <p:cNvSpPr txBox="1">
            <a:spLocks/>
          </p:cNvSpPr>
          <p:nvPr/>
        </p:nvSpPr>
        <p:spPr>
          <a:xfrm>
            <a:off x="644869" y="2898321"/>
            <a:ext cx="5561198" cy="1766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914400" marR="0" lvl="1"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1371600" marR="0" lvl="2"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1828800" marR="0" lvl="3"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2286000" marR="0" lvl="4"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2743200" marR="0" lvl="5"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3200400" marR="0" lvl="6"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3657600" marR="0" lvl="7"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4114800" marR="0" lvl="8"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pPr marL="114300" indent="0" algn="just"/>
            <a:r>
              <a:rPr lang="vi-VN"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Trong Cương lĩnh</a:t>
            </a:r>
            <a:r>
              <a:rPr lang="en-US"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của Đảng</a:t>
            </a:r>
            <a:r>
              <a:rPr lang="vi-VN"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từ thực tiễn phong phú của cách mạng Việt Nam, Đảng đã rút ra những bài học mà đầu tiên là phải “nắm vững ngọn cờ độc lập dân tộc và chủ nghĩa xã hội - ngọn cờ quanh vinh mà Chủ tịch Hồ Chí Minh đã trao lại cho thế hệ hôm nay và các thế hệ mai sau”</a:t>
            </a:r>
            <a:r>
              <a:rPr lang="en-US"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6" name="Straight Connector 5">
            <a:extLst>
              <a:ext uri="{FF2B5EF4-FFF2-40B4-BE49-F238E27FC236}">
                <a16:creationId xmlns:a16="http://schemas.microsoft.com/office/drawing/2014/main" id="{A68C3294-0C0D-1ABC-1012-4FEFADB2DD41}"/>
              </a:ext>
            </a:extLst>
          </p:cNvPr>
          <p:cNvCxnSpPr/>
          <p:nvPr/>
        </p:nvCxnSpPr>
        <p:spPr>
          <a:xfrm>
            <a:off x="775607" y="938893"/>
            <a:ext cx="51271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71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EDCB-280C-4CA5-80BB-EB38BB79248B}"/>
              </a:ext>
            </a:extLst>
          </p:cNvPr>
          <p:cNvSpPr>
            <a:spLocks noGrp="1"/>
          </p:cNvSpPr>
          <p:nvPr>
            <p:ph type="title"/>
          </p:nvPr>
        </p:nvSpPr>
        <p:spPr>
          <a:xfrm>
            <a:off x="857927" y="-34398"/>
            <a:ext cx="5511300" cy="746833"/>
          </a:xfrm>
        </p:spPr>
        <p:txBody>
          <a:bodyPr/>
          <a:lstStyle/>
          <a:p>
            <a:r>
              <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3.4.2. </a:t>
            </a:r>
            <a:r>
              <a:rPr lang="vi-VN" sz="1900" b="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a:t>
            </a:r>
            <a:endPar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Text Placeholder 2">
            <a:extLst>
              <a:ext uri="{FF2B5EF4-FFF2-40B4-BE49-F238E27FC236}">
                <a16:creationId xmlns:a16="http://schemas.microsoft.com/office/drawing/2014/main" id="{3CA6A976-7FF9-43B8-92B8-9A8F88826D68}"/>
              </a:ext>
            </a:extLst>
          </p:cNvPr>
          <p:cNvSpPr>
            <a:spLocks noGrp="1"/>
          </p:cNvSpPr>
          <p:nvPr>
            <p:ph type="body" idx="1"/>
          </p:nvPr>
        </p:nvSpPr>
        <p:spPr>
          <a:xfrm>
            <a:off x="743023" y="3239928"/>
            <a:ext cx="5546134" cy="1363036"/>
          </a:xfrm>
        </p:spPr>
        <p:txBody>
          <a:bodyPr/>
          <a:lstStyle/>
          <a:p>
            <a:pPr marL="127000" indent="0" algn="just">
              <a:buNone/>
            </a:pPr>
            <a:r>
              <a:rPr lang="vi-VN" sz="190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 là phát huy sức mạnh bản chất ưu việt của chế độ xã hội xã hội chủ nghĩa</a:t>
            </a:r>
            <a:endParaRPr lang="en-US" sz="190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Slide Number Placeholder 4">
            <a:extLst>
              <a:ext uri="{FF2B5EF4-FFF2-40B4-BE49-F238E27FC236}">
                <a16:creationId xmlns:a16="http://schemas.microsoft.com/office/drawing/2014/main" id="{FB44DDE2-C69C-4248-AD12-7B64FE4ADC7F}"/>
              </a:ext>
            </a:extLst>
          </p:cNvPr>
          <p:cNvSpPr>
            <a:spLocks noGrp="1"/>
          </p:cNvSpPr>
          <p:nvPr>
            <p:ph type="sldNum" idx="12"/>
          </p:nvPr>
        </p:nvSpPr>
        <p:spPr>
          <a:xfrm>
            <a:off x="8716328" y="4602964"/>
            <a:ext cx="548700" cy="342843"/>
          </a:xfrm>
        </p:spPr>
        <p:txBody>
          <a:bodyPr/>
          <a:lstStyle/>
          <a:p>
            <a:pPr marL="0" lvl="0" indent="0" algn="r" rtl="0">
              <a:spcBef>
                <a:spcPts val="0"/>
              </a:spcBef>
              <a:spcAft>
                <a:spcPts val="0"/>
              </a:spcAft>
              <a:buNone/>
            </a:pPr>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t>4</a:t>
            </a:fld>
            <a:endParaRPr lang="en">
              <a:latin typeface="Lato Light" panose="020F0502020204030203" pitchFamily="34" charset="0"/>
              <a:ea typeface="Lato Light" panose="020F0502020204030203" pitchFamily="34" charset="0"/>
              <a:cs typeface="Lato Light" panose="020F0502020204030203" pitchFamily="34" charset="0"/>
            </a:endParaRPr>
          </a:p>
        </p:txBody>
      </p:sp>
      <p:pic>
        <p:nvPicPr>
          <p:cNvPr id="9" name="Picture 8">
            <a:extLst>
              <a:ext uri="{FF2B5EF4-FFF2-40B4-BE49-F238E27FC236}">
                <a16:creationId xmlns:a16="http://schemas.microsoft.com/office/drawing/2014/main" id="{60587497-82C2-4263-9E41-B987688BE446}"/>
              </a:ext>
            </a:extLst>
          </p:cNvPr>
          <p:cNvPicPr>
            <a:picLocks noChangeAspect="1"/>
          </p:cNvPicPr>
          <p:nvPr/>
        </p:nvPicPr>
        <p:blipFill>
          <a:blip r:embed="rId2"/>
          <a:stretch>
            <a:fillRect/>
          </a:stretch>
        </p:blipFill>
        <p:spPr>
          <a:xfrm>
            <a:off x="1403510" y="1232808"/>
            <a:ext cx="4225159" cy="1906924"/>
          </a:xfrm>
          <a:prstGeom prst="rect">
            <a:avLst/>
          </a:prstGeom>
        </p:spPr>
      </p:pic>
      <p:cxnSp>
        <p:nvCxnSpPr>
          <p:cNvPr id="4" name="Straight Connector 3">
            <a:extLst>
              <a:ext uri="{FF2B5EF4-FFF2-40B4-BE49-F238E27FC236}">
                <a16:creationId xmlns:a16="http://schemas.microsoft.com/office/drawing/2014/main" id="{B18F83C2-B746-47FB-8058-82871A49CE95}"/>
              </a:ext>
            </a:extLst>
          </p:cNvPr>
          <p:cNvCxnSpPr/>
          <p:nvPr/>
        </p:nvCxnSpPr>
        <p:spPr>
          <a:xfrm>
            <a:off x="775607" y="752619"/>
            <a:ext cx="51271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67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EDCB-280C-4CA5-80BB-EB38BB79248B}"/>
              </a:ext>
            </a:extLst>
          </p:cNvPr>
          <p:cNvSpPr>
            <a:spLocks noGrp="1"/>
          </p:cNvSpPr>
          <p:nvPr>
            <p:ph type="title"/>
          </p:nvPr>
        </p:nvSpPr>
        <p:spPr>
          <a:xfrm>
            <a:off x="896385" y="180225"/>
            <a:ext cx="5788497" cy="658594"/>
          </a:xfrm>
        </p:spPr>
        <p:txBody>
          <a:bodyPr/>
          <a:lstStyle/>
          <a:p>
            <a:r>
              <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3.4.2. </a:t>
            </a:r>
            <a:r>
              <a:rPr lang="vi-VN" sz="1900" b="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a:t>
            </a:r>
            <a:endPar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Text Placeholder 2">
            <a:extLst>
              <a:ext uri="{FF2B5EF4-FFF2-40B4-BE49-F238E27FC236}">
                <a16:creationId xmlns:a16="http://schemas.microsoft.com/office/drawing/2014/main" id="{3CA6A976-7FF9-43B8-92B8-9A8F88826D68}"/>
              </a:ext>
            </a:extLst>
          </p:cNvPr>
          <p:cNvSpPr>
            <a:spLocks noGrp="1"/>
          </p:cNvSpPr>
          <p:nvPr>
            <p:ph type="body" idx="1"/>
          </p:nvPr>
        </p:nvSpPr>
        <p:spPr>
          <a:xfrm>
            <a:off x="604157" y="3396343"/>
            <a:ext cx="5788498" cy="1396093"/>
          </a:xfrm>
        </p:spPr>
        <p:txBody>
          <a:bodyPr/>
          <a:lstStyle/>
          <a:p>
            <a:pPr marL="127000" indent="0" algn="just">
              <a:buNone/>
            </a:pPr>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 không tách rời quá trình hoàn thiện hệ thống pháp luật, tôn trọng, bảo đảm, bảo vệ quyền con người, quyền và nghĩa vụ công dân theo tinh thần của Hiến pháp hiện hành</a:t>
            </a:r>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Slide Number Placeholder 4">
            <a:extLst>
              <a:ext uri="{FF2B5EF4-FFF2-40B4-BE49-F238E27FC236}">
                <a16:creationId xmlns:a16="http://schemas.microsoft.com/office/drawing/2014/main" id="{FB44DDE2-C69C-4248-AD12-7B64FE4ADC7F}"/>
              </a:ext>
            </a:extLst>
          </p:cNvPr>
          <p:cNvSpPr>
            <a:spLocks noGrp="1"/>
          </p:cNvSpPr>
          <p:nvPr>
            <p:ph type="sldNum" idx="12"/>
          </p:nvPr>
        </p:nvSpPr>
        <p:spPr>
          <a:xfrm>
            <a:off x="8452987" y="4673651"/>
            <a:ext cx="576297" cy="393600"/>
          </a:xfrm>
        </p:spPr>
        <p:txBody>
          <a:bodyPr/>
          <a:lstStyle/>
          <a:p>
            <a:pPr marL="0" lvl="0" indent="0" algn="r" rtl="0">
              <a:spcBef>
                <a:spcPts val="0"/>
              </a:spcBef>
              <a:spcAft>
                <a:spcPts val="0"/>
              </a:spcAft>
              <a:buNone/>
            </a:pPr>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t>5</a:t>
            </a:fld>
            <a:endParaRPr lang="en">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5">
            <a:extLst>
              <a:ext uri="{FF2B5EF4-FFF2-40B4-BE49-F238E27FC236}">
                <a16:creationId xmlns:a16="http://schemas.microsoft.com/office/drawing/2014/main" id="{F634114A-3293-421F-87E6-98BEB7D450F1}"/>
              </a:ext>
            </a:extLst>
          </p:cNvPr>
          <p:cNvPicPr>
            <a:picLocks noChangeAspect="1"/>
          </p:cNvPicPr>
          <p:nvPr/>
        </p:nvPicPr>
        <p:blipFill>
          <a:blip r:embed="rId2"/>
          <a:stretch>
            <a:fillRect/>
          </a:stretch>
        </p:blipFill>
        <p:spPr>
          <a:xfrm>
            <a:off x="1432667" y="1139043"/>
            <a:ext cx="4089524" cy="2157984"/>
          </a:xfrm>
          <a:prstGeom prst="rect">
            <a:avLst/>
          </a:prstGeom>
        </p:spPr>
      </p:pic>
      <p:cxnSp>
        <p:nvCxnSpPr>
          <p:cNvPr id="4" name="Straight Connector 3">
            <a:extLst>
              <a:ext uri="{FF2B5EF4-FFF2-40B4-BE49-F238E27FC236}">
                <a16:creationId xmlns:a16="http://schemas.microsoft.com/office/drawing/2014/main" id="{F0E33935-6050-2DC8-D5AB-9EB7A6E44C56}"/>
              </a:ext>
            </a:extLst>
          </p:cNvPr>
          <p:cNvCxnSpPr/>
          <p:nvPr/>
        </p:nvCxnSpPr>
        <p:spPr>
          <a:xfrm>
            <a:off x="775607" y="871157"/>
            <a:ext cx="51271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91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EDCB-280C-4CA5-80BB-EB38BB79248B}"/>
              </a:ext>
            </a:extLst>
          </p:cNvPr>
          <p:cNvSpPr>
            <a:spLocks noGrp="1"/>
          </p:cNvSpPr>
          <p:nvPr>
            <p:ph type="title"/>
          </p:nvPr>
        </p:nvSpPr>
        <p:spPr>
          <a:xfrm>
            <a:off x="950190" y="253461"/>
            <a:ext cx="5511300" cy="532521"/>
          </a:xfrm>
        </p:spPr>
        <p:txBody>
          <a:bodyPr/>
          <a:lstStyle/>
          <a:p>
            <a:r>
              <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3.4.2. </a:t>
            </a:r>
            <a:r>
              <a:rPr lang="vi-VN" sz="1900" b="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a:t>
            </a:r>
            <a:endPar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Text Placeholder 2">
            <a:extLst>
              <a:ext uri="{FF2B5EF4-FFF2-40B4-BE49-F238E27FC236}">
                <a16:creationId xmlns:a16="http://schemas.microsoft.com/office/drawing/2014/main" id="{3CA6A976-7FF9-43B8-92B8-9A8F88826D68}"/>
              </a:ext>
            </a:extLst>
          </p:cNvPr>
          <p:cNvSpPr>
            <a:spLocks noGrp="1"/>
          </p:cNvSpPr>
          <p:nvPr>
            <p:ph type="body" idx="1"/>
          </p:nvPr>
        </p:nvSpPr>
        <p:spPr>
          <a:xfrm>
            <a:off x="950190" y="3396343"/>
            <a:ext cx="4972594" cy="1564830"/>
          </a:xfrm>
        </p:spPr>
        <p:txBody>
          <a:bodyPr/>
          <a:lstStyle/>
          <a:p>
            <a:pPr marL="127000" indent="0">
              <a:buNone/>
            </a:pPr>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 đi đối với tăng cường pháp chế, đề cao trách nhiệm công dân và đạo đức xã hội</a:t>
            </a:r>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Slide Number Placeholder 4">
            <a:extLst>
              <a:ext uri="{FF2B5EF4-FFF2-40B4-BE49-F238E27FC236}">
                <a16:creationId xmlns:a16="http://schemas.microsoft.com/office/drawing/2014/main" id="{FB44DDE2-C69C-4248-AD12-7B64FE4ADC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t>6</a:t>
            </a:fld>
            <a:endParaRPr lang="en">
              <a:latin typeface="Lato Light" panose="020F0502020204030203" pitchFamily="34" charset="0"/>
              <a:ea typeface="Lato Light" panose="020F0502020204030203" pitchFamily="34" charset="0"/>
              <a:cs typeface="Lato Light" panose="020F0502020204030203" pitchFamily="34" charset="0"/>
            </a:endParaRPr>
          </a:p>
        </p:txBody>
      </p:sp>
      <p:pic>
        <p:nvPicPr>
          <p:cNvPr id="8" name="Picture 7">
            <a:extLst>
              <a:ext uri="{FF2B5EF4-FFF2-40B4-BE49-F238E27FC236}">
                <a16:creationId xmlns:a16="http://schemas.microsoft.com/office/drawing/2014/main" id="{2C123BB9-BB7F-4E26-A0AB-D4B1206574BB}"/>
              </a:ext>
            </a:extLst>
          </p:cNvPr>
          <p:cNvPicPr>
            <a:picLocks noChangeAspect="1"/>
          </p:cNvPicPr>
          <p:nvPr/>
        </p:nvPicPr>
        <p:blipFill>
          <a:blip r:embed="rId2"/>
          <a:stretch>
            <a:fillRect/>
          </a:stretch>
        </p:blipFill>
        <p:spPr>
          <a:xfrm>
            <a:off x="1751223" y="1266422"/>
            <a:ext cx="3370528" cy="1903225"/>
          </a:xfrm>
          <a:prstGeom prst="rect">
            <a:avLst/>
          </a:prstGeom>
        </p:spPr>
      </p:pic>
      <p:cxnSp>
        <p:nvCxnSpPr>
          <p:cNvPr id="4" name="Straight Connector 3">
            <a:extLst>
              <a:ext uri="{FF2B5EF4-FFF2-40B4-BE49-F238E27FC236}">
                <a16:creationId xmlns:a16="http://schemas.microsoft.com/office/drawing/2014/main" id="{83E0FFAF-BB2F-075D-A163-570B3315481F}"/>
              </a:ext>
            </a:extLst>
          </p:cNvPr>
          <p:cNvCxnSpPr/>
          <p:nvPr/>
        </p:nvCxnSpPr>
        <p:spPr>
          <a:xfrm>
            <a:off x="795612" y="785982"/>
            <a:ext cx="51271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98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4197-D12C-4090-B73F-3B894E9283FC}"/>
              </a:ext>
            </a:extLst>
          </p:cNvPr>
          <p:cNvSpPr>
            <a:spLocks noGrp="1"/>
          </p:cNvSpPr>
          <p:nvPr>
            <p:ph type="ctrTitle"/>
          </p:nvPr>
        </p:nvSpPr>
        <p:spPr>
          <a:xfrm>
            <a:off x="898071" y="157163"/>
            <a:ext cx="5666014" cy="895212"/>
          </a:xfrm>
        </p:spPr>
        <p:txBody>
          <a:bodyPr/>
          <a:lstStyle/>
          <a:p>
            <a:pPr marR="0" algn="just">
              <a:lnSpc>
                <a:spcPct val="115000"/>
              </a:lnSpc>
              <a:spcBef>
                <a:spcPts val="300"/>
              </a:spcBef>
              <a:spcAft>
                <a:spcPts val="300"/>
              </a:spcAft>
            </a:pPr>
            <a:r>
              <a:rPr lang="en-US"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3.4.</a:t>
            </a:r>
            <a:r>
              <a:rPr lang="vi-VN"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3. Củng cố, kiện toàn, phát huy sức mạnh và hiệu quả hoạt động của toàn bộ hệ thống chính trị</a:t>
            </a:r>
            <a:endParaRPr lang="en-US" sz="19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Subtitle 2">
            <a:extLst>
              <a:ext uri="{FF2B5EF4-FFF2-40B4-BE49-F238E27FC236}">
                <a16:creationId xmlns:a16="http://schemas.microsoft.com/office/drawing/2014/main" id="{CC2BA5CB-795E-4F55-A2D5-DB3CCAED38C3}"/>
              </a:ext>
            </a:extLst>
          </p:cNvPr>
          <p:cNvSpPr>
            <a:spLocks noGrp="1"/>
          </p:cNvSpPr>
          <p:nvPr>
            <p:ph type="subTitle" idx="1"/>
          </p:nvPr>
        </p:nvSpPr>
        <p:spPr>
          <a:xfrm>
            <a:off x="628991" y="1760818"/>
            <a:ext cx="5534606" cy="1308953"/>
          </a:xfrm>
        </p:spPr>
        <p:txBody>
          <a:bodyPr/>
          <a:lstStyle/>
          <a:p>
            <a:pPr marL="114300" indent="0"/>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Đặc điểm của hệ thống chính trị ở Việt Nam là tính nhất nguyên và tính thống nhất: Nhất nguyên về chính trị, về tổ chức, về tư tưởng; thống nhất dưới sự lãnh đạo của Đảng Cộng sản Việt Nam</a:t>
            </a:r>
            <a:r>
              <a:rPr lang="vi-VN"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 thống</a:t>
            </a:r>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Subtitle 2">
            <a:extLst>
              <a:ext uri="{FF2B5EF4-FFF2-40B4-BE49-F238E27FC236}">
                <a16:creationId xmlns:a16="http://schemas.microsoft.com/office/drawing/2014/main" id="{AFAC72C3-AED7-97A4-75D2-81D6C25ADF48}"/>
              </a:ext>
            </a:extLst>
          </p:cNvPr>
          <p:cNvSpPr txBox="1">
            <a:spLocks/>
          </p:cNvSpPr>
          <p:nvPr/>
        </p:nvSpPr>
        <p:spPr>
          <a:xfrm>
            <a:off x="628992" y="3184072"/>
            <a:ext cx="5534605" cy="112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914400" marR="0" lvl="1"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1371600" marR="0" lvl="2"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1828800" marR="0" lvl="3"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2286000" marR="0" lvl="4"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2743200" marR="0" lvl="5"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3200400" marR="0" lvl="6"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3657600" marR="0" lvl="7"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4114800" marR="0" lvl="8"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pPr marL="114300" indent="0"/>
            <a:r>
              <a:rPr lang="vi-VN"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Nhân dân thực hiện quyền làm chủ thông qua hoạt động của Nhà nước, của cả hệ thống chính trị và các hình thức dân chủ trực tiếp, dân chủ đại diện</a:t>
            </a:r>
            <a:endParaRPr lang="en-US"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endParaRPr lang="en-US"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5" name="Straight Connector 4">
            <a:extLst>
              <a:ext uri="{FF2B5EF4-FFF2-40B4-BE49-F238E27FC236}">
                <a16:creationId xmlns:a16="http://schemas.microsoft.com/office/drawing/2014/main" id="{E7E87B16-1BBE-4052-CFB1-AC3366B730AB}"/>
              </a:ext>
            </a:extLst>
          </p:cNvPr>
          <p:cNvCxnSpPr>
            <a:cxnSpLocks/>
          </p:cNvCxnSpPr>
          <p:nvPr/>
        </p:nvCxnSpPr>
        <p:spPr>
          <a:xfrm>
            <a:off x="775607" y="938893"/>
            <a:ext cx="59272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7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1000" t="3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3DD5-B196-46CD-84A5-3A496237380C}"/>
              </a:ext>
            </a:extLst>
          </p:cNvPr>
          <p:cNvSpPr>
            <a:spLocks noGrp="1"/>
          </p:cNvSpPr>
          <p:nvPr>
            <p:ph type="ctrTitle"/>
          </p:nvPr>
        </p:nvSpPr>
        <p:spPr>
          <a:xfrm>
            <a:off x="661307" y="212361"/>
            <a:ext cx="6289927" cy="906147"/>
          </a:xfrm>
        </p:spPr>
        <p:txBody>
          <a:bodyPr/>
          <a:lstStyle/>
          <a:p>
            <a:pPr algn="just"/>
            <a:r>
              <a:rPr lang="en-US"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3.3.</a:t>
            </a:r>
            <a:r>
              <a:rPr lang="vi-VN"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4. Đấu tranh chống những biểu hiện suy thoái về tư tưởng, chính trị, đạo đức, lối sống và “tự diễn biến”, “tự chuyển hoá” trong nội bộ</a:t>
            </a:r>
            <a:r>
              <a:rPr lang="en-US"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19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Subtitle 2">
            <a:extLst>
              <a:ext uri="{FF2B5EF4-FFF2-40B4-BE49-F238E27FC236}">
                <a16:creationId xmlns:a16="http://schemas.microsoft.com/office/drawing/2014/main" id="{836E6A74-F0D6-45E5-8C53-7EE32C7CA555}"/>
              </a:ext>
            </a:extLst>
          </p:cNvPr>
          <p:cNvSpPr>
            <a:spLocks noGrp="1"/>
          </p:cNvSpPr>
          <p:nvPr>
            <p:ph type="subTitle" idx="1"/>
          </p:nvPr>
        </p:nvSpPr>
        <p:spPr>
          <a:xfrm>
            <a:off x="661307" y="2030782"/>
            <a:ext cx="4937982" cy="2372590"/>
          </a:xfrm>
        </p:spPr>
        <p:txBody>
          <a:bodyPr/>
          <a:lstStyle/>
          <a:p>
            <a:pPr marL="114300" indent="0" algn="just"/>
            <a:r>
              <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a:t>
            </a:r>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hỉ trong một thời gian rất ngắn so với lịch sử của Đảng, tình trạng suy thoái về Tư tưởng chính trị, đạo đức, lối sống của một bộ phận không nhỏ cán bộ, đảng viên đã xuất hiện và trở nên nghiêm </a:t>
            </a:r>
            <a:r>
              <a:rPr lang="vi-VN"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trọng</a:t>
            </a:r>
            <a:r>
              <a:rPr lang="en-US"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4" name="Straight Connector 3">
            <a:extLst>
              <a:ext uri="{FF2B5EF4-FFF2-40B4-BE49-F238E27FC236}">
                <a16:creationId xmlns:a16="http://schemas.microsoft.com/office/drawing/2014/main" id="{DC66117F-DED2-D03B-7BC3-41C4986F800B}"/>
              </a:ext>
            </a:extLst>
          </p:cNvPr>
          <p:cNvCxnSpPr>
            <a:cxnSpLocks/>
          </p:cNvCxnSpPr>
          <p:nvPr/>
        </p:nvCxnSpPr>
        <p:spPr>
          <a:xfrm>
            <a:off x="566712" y="1118508"/>
            <a:ext cx="638452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52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1000" t="12000" b="-20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62F3A8-792F-4041-A50F-4775F2EE0BCE}"/>
              </a:ext>
            </a:extLst>
          </p:cNvPr>
          <p:cNvSpPr>
            <a:spLocks noGrp="1"/>
          </p:cNvSpPr>
          <p:nvPr>
            <p:ph type="sldNum" idx="12"/>
          </p:nvPr>
        </p:nvSpPr>
        <p:spPr>
          <a:xfrm>
            <a:off x="8524384" y="4546207"/>
            <a:ext cx="504899" cy="521044"/>
          </a:xfrm>
        </p:spPr>
        <p:txBody>
          <a:bodyPr/>
          <a:lstStyle/>
          <a:p>
            <a:pPr marL="0" lvl="0" indent="0" algn="just" rtl="0">
              <a:spcBef>
                <a:spcPts val="0"/>
              </a:spcBef>
              <a:spcAft>
                <a:spcPts val="0"/>
              </a:spcAft>
              <a:buNone/>
            </a:pPr>
            <a:fld id="{00000000-1234-1234-1234-123412341234}" type="slidenum">
              <a:rPr lang="en" spc="300" smtClean="0"/>
              <a:pPr marL="0" lvl="0" indent="0" algn="just" rtl="0">
                <a:spcBef>
                  <a:spcPts val="0"/>
                </a:spcBef>
                <a:spcAft>
                  <a:spcPts val="0"/>
                </a:spcAft>
                <a:buNone/>
              </a:pPr>
              <a:t>9</a:t>
            </a:fld>
            <a:endParaRPr lang="en" spc="300"/>
          </a:p>
        </p:txBody>
      </p:sp>
      <p:sp>
        <p:nvSpPr>
          <p:cNvPr id="5" name="TextBox 4">
            <a:extLst>
              <a:ext uri="{FF2B5EF4-FFF2-40B4-BE49-F238E27FC236}">
                <a16:creationId xmlns:a16="http://schemas.microsoft.com/office/drawing/2014/main" id="{7306BC23-9D5C-47F9-9F04-D2E104EDFD51}"/>
              </a:ext>
            </a:extLst>
          </p:cNvPr>
          <p:cNvSpPr txBox="1"/>
          <p:nvPr/>
        </p:nvSpPr>
        <p:spPr>
          <a:xfrm>
            <a:off x="1069521" y="731201"/>
            <a:ext cx="5018313" cy="3371436"/>
          </a:xfrm>
          <a:prstGeom prst="rect">
            <a:avLst/>
          </a:prstGeom>
          <a:noFill/>
        </p:spPr>
        <p:txBody>
          <a:bodyPr wrap="square">
            <a:spAutoFit/>
          </a:bodyPr>
          <a:lstStyle/>
          <a:p>
            <a:pPr algn="just">
              <a:lnSpc>
                <a:spcPct val="150000"/>
              </a:lnSpc>
            </a:pPr>
            <a:r>
              <a:rPr lang="vi-VN" sz="1800" spc="300" dirty="0">
                <a:solidFill>
                  <a:schemeClr val="accent3">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Vận dụng tư tưởng Hồ Chí Minh về độc lập dân tộc và chủ nghĩa xã hội trong giai đoạn hiện nay là phải tích cực thực hiện, thực hiện có hiệu quả các nghị quyết của Đảng, trong đó các nghị quyết về xây dựng Đảng giữ vị trí cực kỳ quan trọng vì xây dựng Đảng là nhiệm vụ then chốt trong sự nghiệp đổi mới.</a:t>
            </a:r>
            <a:endParaRPr lang="en-US" sz="1800" spc="300" dirty="0">
              <a:solidFill>
                <a:schemeClr val="accent3">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extLst>
      <p:ext uri="{BB962C8B-B14F-4D97-AF65-F5344CB8AC3E}">
        <p14:creationId xmlns:p14="http://schemas.microsoft.com/office/powerpoint/2010/main" val="524348410"/>
      </p:ext>
    </p:extLst>
  </p:cSld>
  <p:clrMapOvr>
    <a:masterClrMapping/>
  </p:clrMapOvr>
</p:sld>
</file>

<file path=ppt/theme/theme1.xml><?xml version="1.0" encoding="utf-8"?>
<a:theme xmlns:a="http://schemas.openxmlformats.org/drawingml/2006/main"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1775</TotalTime>
  <Words>994</Words>
  <Application>Microsoft Office PowerPoint</Application>
  <PresentationFormat>On-screen Show (16:9)</PresentationFormat>
  <Paragraphs>40</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Lato Hairline</vt:lpstr>
      <vt:lpstr>Lato Light</vt:lpstr>
      <vt:lpstr>Arial</vt:lpstr>
      <vt:lpstr>ZapfChancery-Medium</vt:lpstr>
      <vt:lpstr>NewCentury-Narrow</vt:lpstr>
      <vt:lpstr>Eglamour template</vt:lpstr>
      <vt:lpstr>PowerPoint Presentation</vt:lpstr>
      <vt:lpstr>3.4. Vận dụng tư tưởng Hồ Chí Minh về độc lập dân tộc gắn liền với chủ nghĩa xã hội trong sự nghiệp cách mạng Việt Nam hiện nay</vt:lpstr>
      <vt:lpstr>3.4.1. Kiên định mục tiêu và con đường cách mạng mà Hồ Chí Minh đã xác định</vt:lpstr>
      <vt:lpstr>3.4.2. Phát huy sức mạnh dân chủ xã hội chủ nghĩa</vt:lpstr>
      <vt:lpstr>3.4.2. Phát huy sức mạnh dân chủ xã hội chủ nghĩa</vt:lpstr>
      <vt:lpstr>3.4.2. Phát huy sức mạnh dân chủ xã hội chủ nghĩa</vt:lpstr>
      <vt:lpstr>3.4.3. Củng cố, kiện toàn, phát huy sức mạnh và hiệu quả hoạt động của toàn bộ hệ thống chính trị</vt:lpstr>
      <vt:lpstr>3.3.4. Đấu tranh chống những biểu hiện suy thoái về tư tưởng, chính trị, đạo đức, lối sống và “tự diễn biến”, “tự chuyển hoá” trong nội bộ.</vt:lpstr>
      <vt:lpstr>PowerPoint Presentation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TƯ TƯỞNG HỒ CHÍ MINH VỀ ĐỘC LẬP DÂN TỘCVÀ CHỦ NGHĨA XÃ HỘI</dc:title>
  <dc:creator>admin</dc:creator>
  <cp:lastModifiedBy>huytran159.dn@gmail.com</cp:lastModifiedBy>
  <cp:revision>17</cp:revision>
  <dcterms:modified xsi:type="dcterms:W3CDTF">2024-03-07T22:49:56Z</dcterms:modified>
</cp:coreProperties>
</file>